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sldIdLst>
    <p:sldId id="257" r:id="rId2"/>
    <p:sldId id="260" r:id="rId3"/>
    <p:sldId id="261" r:id="rId4"/>
    <p:sldId id="262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3/11/2021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3/11/2021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n8COW-6vb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BZM8c9c5GkaGb_3ye_PH_4BuF7ynVOBLn-AHNHplL2BUQkNUVVhMU0tMQkU5RVBHR0EyWUcxQjBPSiQlQCN0PWc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6</a:t>
            </a:r>
            <a:r>
              <a:rPr lang="en-US" sz="4400" baseline="30000" dirty="0">
                <a:solidFill>
                  <a:schemeClr val="tx1"/>
                </a:solidFill>
              </a:rPr>
              <a:t>th</a:t>
            </a:r>
            <a:r>
              <a:rPr lang="en-US" sz="4400" dirty="0">
                <a:solidFill>
                  <a:schemeClr val="tx1"/>
                </a:solidFill>
              </a:rPr>
              <a:t> Grade AVID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Clearwater Fundamental Middle School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996C3-60E5-4C5E-8254-9544C78D4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156" y="1994964"/>
            <a:ext cx="8933688" cy="1043512"/>
          </a:xfrm>
        </p:spPr>
        <p:txBody>
          <a:bodyPr>
            <a:normAutofit/>
          </a:bodyPr>
          <a:lstStyle/>
          <a:p>
            <a:r>
              <a:rPr lang="en-US" dirty="0"/>
              <a:t>AVID at CFMS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7E92C-8A3B-4FE2-B500-A1C64DEB0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9156" y="2816756"/>
            <a:ext cx="8939784" cy="2545819"/>
          </a:xfrm>
        </p:spPr>
        <p:txBody>
          <a:bodyPr>
            <a:normAutofit/>
          </a:bodyPr>
          <a:lstStyle/>
          <a:p>
            <a:r>
              <a:rPr lang="en-US" b="1" dirty="0"/>
              <a:t>AVID is an academic, regularly scheduled elective class, during the school day, based on writing as a tool of learning, the inquiry method, and collaborative grouping.  The three main components of the program are:</a:t>
            </a:r>
          </a:p>
          <a:p>
            <a:pPr lvl="0"/>
            <a:r>
              <a:rPr lang="en-US" b="1" dirty="0"/>
              <a:t>Academic instruction</a:t>
            </a:r>
          </a:p>
          <a:p>
            <a:pPr lvl="0"/>
            <a:r>
              <a:rPr lang="en-US" b="1" dirty="0"/>
              <a:t>Tutorial support</a:t>
            </a:r>
          </a:p>
          <a:p>
            <a:pPr lvl="0"/>
            <a:r>
              <a:rPr lang="en-US" b="1" dirty="0"/>
              <a:t>Motivational activities</a:t>
            </a:r>
          </a:p>
          <a:p>
            <a:pPr lvl="0"/>
            <a:endParaRPr lang="en-US" b="1" dirty="0"/>
          </a:p>
          <a:p>
            <a:pPr lvl="0"/>
            <a:endParaRPr lang="en-US" b="1" dirty="0"/>
          </a:p>
          <a:p>
            <a:pPr lvl="0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79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89CA62-4011-455F-A24B-1BDEEDBFB04F}"/>
              </a:ext>
            </a:extLst>
          </p:cNvPr>
          <p:cNvSpPr txBox="1"/>
          <p:nvPr/>
        </p:nvSpPr>
        <p:spPr>
          <a:xfrm>
            <a:off x="2343150" y="800099"/>
            <a:ext cx="75057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Who is an AVID Student?</a:t>
            </a:r>
          </a:p>
          <a:p>
            <a:r>
              <a:rPr lang="en-US" b="1" dirty="0"/>
              <a:t>AVID students are students in the academic middle, capable of completing a college preparatory path with support.  These students often are not realizing their full potential academically.  In the identification process a number of criteria are considered, including: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State Scores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2.75 – 3.5 GPA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Math and Reading Scores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Citizenship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Attendance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Desire and Determination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First in the Family to Attend College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Historically Underrepresented in 4-year colleges/universities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Economically Disadvantaged</a:t>
            </a:r>
          </a:p>
          <a:p>
            <a:pPr algn="ct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8237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0DF57B-7C26-499F-B178-1D9AC0B29030}"/>
              </a:ext>
            </a:extLst>
          </p:cNvPr>
          <p:cNvSpPr txBox="1"/>
          <p:nvPr/>
        </p:nvSpPr>
        <p:spPr>
          <a:xfrm>
            <a:off x="2486025" y="258901"/>
            <a:ext cx="721995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solidFill>
                  <a:srgbClr val="7030A0"/>
                </a:solidFill>
              </a:rPr>
              <a:t>AVID Activities</a:t>
            </a:r>
            <a:endParaRPr lang="en-US" sz="2800" b="1" dirty="0">
              <a:solidFill>
                <a:srgbClr val="7030A0"/>
              </a:solidFill>
            </a:endParaRPr>
          </a:p>
          <a:p>
            <a:r>
              <a:rPr lang="en-US" dirty="0"/>
              <a:t> </a:t>
            </a:r>
          </a:p>
          <a:p>
            <a:r>
              <a:rPr lang="en-US" dirty="0"/>
              <a:t>•	</a:t>
            </a:r>
            <a:r>
              <a:rPr lang="en-US" sz="2000" b="1" dirty="0"/>
              <a:t>Writing, Inquiry, Collaboration, Reading (WICR) methodologies are the basis for curriculum instruction </a:t>
            </a:r>
          </a:p>
          <a:p>
            <a:r>
              <a:rPr lang="en-US" sz="2000" b="1" dirty="0"/>
              <a:t> </a:t>
            </a:r>
          </a:p>
          <a:p>
            <a:r>
              <a:rPr lang="en-US" sz="2000" b="1" dirty="0"/>
              <a:t>•	Students participate in field trips to colleges/universities</a:t>
            </a:r>
          </a:p>
          <a:p>
            <a:r>
              <a:rPr lang="en-US" sz="2000" b="1" dirty="0"/>
              <a:t> </a:t>
            </a:r>
          </a:p>
          <a:p>
            <a:r>
              <a:rPr lang="en-US" sz="2000" b="1" dirty="0"/>
              <a:t>•	College students act as role models and facilitate academic discussion in regularly scheduled tutorial groups</a:t>
            </a:r>
          </a:p>
          <a:p>
            <a:r>
              <a:rPr lang="en-US" sz="2000" b="1" dirty="0"/>
              <a:t> </a:t>
            </a:r>
          </a:p>
          <a:p>
            <a:r>
              <a:rPr lang="en-US" sz="2000" b="1" dirty="0"/>
              <a:t>•	Students develop academic and social skills for success in all subject areas</a:t>
            </a:r>
          </a:p>
          <a:p>
            <a:r>
              <a:rPr lang="en-US" sz="2000" b="1" dirty="0"/>
              <a:t> </a:t>
            </a:r>
          </a:p>
          <a:p>
            <a:r>
              <a:rPr lang="en-US" sz="2000" b="1" dirty="0"/>
              <a:t>•	Guest speakers provide motivation and college and professional career information</a:t>
            </a:r>
          </a:p>
          <a:p>
            <a:r>
              <a:rPr lang="en-US" sz="2000" b="1" dirty="0"/>
              <a:t> </a:t>
            </a:r>
          </a:p>
          <a:p>
            <a:r>
              <a:rPr lang="en-US" sz="2000" b="1" dirty="0"/>
              <a:t>•	AVID students participate in extracurricular and community events</a:t>
            </a:r>
          </a:p>
        </p:txBody>
      </p:sp>
    </p:spTree>
    <p:extLst>
      <p:ext uri="{BB962C8B-B14F-4D97-AF65-F5344CB8AC3E}">
        <p14:creationId xmlns:p14="http://schemas.microsoft.com/office/powerpoint/2010/main" val="1670107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25CA2-C053-4E35-838A-FE8FE248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            AVID in Middle School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06EA300E-1E3B-4160-B0FC-B9D6CBF79E5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52252" y="1847850"/>
            <a:ext cx="6245580" cy="351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33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419CE-FF72-44F7-A6C0-0D14B13B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506" y="2931345"/>
            <a:ext cx="8933688" cy="2406895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https://forms.office.com/Pages/ResponsePage.aspx?id=BZM8c9c5GkaGb_3ye_PH_4BuF7ynVOBLn-AHNHplL2BUQkNUVVhMU0tMQkU5RVBHR0EyWUcxQjBPSiQlQCN0PWcu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D726E-CE28-4838-A984-0B00811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6108" y="1900760"/>
            <a:ext cx="8939784" cy="457202"/>
          </a:xfrm>
        </p:spPr>
        <p:txBody>
          <a:bodyPr>
            <a:noAutofit/>
          </a:bodyPr>
          <a:lstStyle/>
          <a:p>
            <a:r>
              <a:rPr lang="en-US" sz="2800" b="1" dirty="0"/>
              <a:t>Link for the 6</a:t>
            </a:r>
            <a:r>
              <a:rPr lang="en-US" sz="2800" b="1" baseline="30000" dirty="0"/>
              <a:t>th</a:t>
            </a:r>
            <a:r>
              <a:rPr lang="en-US" sz="2800" b="1" dirty="0"/>
              <a:t> grade AVID application- PCSB.ORG Search: </a:t>
            </a:r>
            <a:r>
              <a:rPr lang="en-US" sz="2800" b="1" i="1" dirty="0">
                <a:solidFill>
                  <a:srgbClr val="FF0000"/>
                </a:solidFill>
              </a:rPr>
              <a:t>Middle School AVID Application</a:t>
            </a:r>
          </a:p>
        </p:txBody>
      </p:sp>
    </p:spTree>
    <p:extLst>
      <p:ext uri="{BB962C8B-B14F-4D97-AF65-F5344CB8AC3E}">
        <p14:creationId xmlns:p14="http://schemas.microsoft.com/office/powerpoint/2010/main" val="3500479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VE.pptx" id="{928531FE-40B6-4895-993A-83D26AA1E005}" vid="{C99C5ABD-1620-4AD2-A38C-62625556F38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Geometric color block</Template>
  <TotalTime>0</TotalTime>
  <Words>183</Words>
  <Application>Microsoft Office PowerPoint</Application>
  <PresentationFormat>Widescreen</PresentationFormat>
  <Paragraphs>36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Garamond</vt:lpstr>
      <vt:lpstr>SavonVTI</vt:lpstr>
      <vt:lpstr>6th Grade AVID</vt:lpstr>
      <vt:lpstr>AVID at CFMS</vt:lpstr>
      <vt:lpstr>PowerPoint Presentation</vt:lpstr>
      <vt:lpstr>PowerPoint Presentation</vt:lpstr>
      <vt:lpstr>            AVID in Middle School</vt:lpstr>
      <vt:lpstr>https://forms.office.com/Pages/ResponsePage.aspx?id=BZM8c9c5GkaGb_3ye_PH_4BuF7ynVOBLn-AHNHplL2BUQkNUVVhMU0tMQkU5RVBHR0EyWUcxQjBPSiQlQCN0PWcu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2021-03-09T00:57:10Z</dcterms:created>
  <dcterms:modified xsi:type="dcterms:W3CDTF">2021-03-11T20:14:35Z</dcterms:modified>
</cp:coreProperties>
</file>